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0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5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3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6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3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7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8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6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3340-20D0-43E5-87DF-5606D70A22CB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5F38-7071-426A-8167-40C8410EF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65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3100" y="166465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①</a:t>
            </a:r>
            <a:endParaRPr lang="en-US" sz="12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574804" y="121913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④</a:t>
            </a:r>
            <a:endParaRPr lang="en-US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544327" y="3453611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③</a:t>
            </a:r>
            <a:endParaRPr lang="en-US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1744643" y="145358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⑨</a:t>
            </a:r>
            <a:endParaRPr lang="en-US" sz="1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1742298" y="3448935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⑩</a:t>
            </a:r>
            <a:endParaRPr lang="en-US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9503189" y="3446569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⑦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024932" y="124259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⑤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022589" y="3427831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⑥</a:t>
            </a:r>
            <a:endParaRPr lang="en-US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9524291" y="133630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⑧</a:t>
            </a:r>
            <a:endParaRPr lang="en-US" sz="12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037928" y="3465336"/>
            <a:ext cx="45674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②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109182" y="136478"/>
            <a:ext cx="11955439" cy="66191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3"/>
          </p:cNvCxnSpPr>
          <p:nvPr/>
        </p:nvCxnSpPr>
        <p:spPr>
          <a:xfrm>
            <a:off x="109182" y="3446060"/>
            <a:ext cx="1195543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368052" y="136478"/>
            <a:ext cx="28135" cy="6619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844751" y="136478"/>
            <a:ext cx="28135" cy="6619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321450" y="112544"/>
            <a:ext cx="28135" cy="6619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798150" y="136478"/>
            <a:ext cx="28135" cy="66191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4572" y="154743"/>
            <a:ext cx="1441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Raison </a:t>
            </a:r>
            <a:r>
              <a:rPr lang="en-US" b="1" u="sng" dirty="0" err="1" smtClean="0"/>
              <a:t>d’Être</a:t>
            </a:r>
            <a:endParaRPr lang="en-US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39149" y="450159"/>
            <a:ext cx="20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Why are you in business?</a:t>
            </a:r>
            <a:endParaRPr lang="en-US" sz="1400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98469" y="858123"/>
            <a:ext cx="10814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Mission:</a:t>
            </a:r>
          </a:p>
          <a:p>
            <a:endParaRPr lang="en-US" sz="1300" dirty="0"/>
          </a:p>
          <a:p>
            <a:r>
              <a:rPr lang="en-US" sz="1300" dirty="0" smtClean="0"/>
              <a:t>Passions:</a:t>
            </a:r>
          </a:p>
          <a:p>
            <a:endParaRPr lang="en-US" sz="1300" dirty="0"/>
          </a:p>
          <a:p>
            <a:r>
              <a:rPr lang="en-US" sz="1300" dirty="0" smtClean="0"/>
              <a:t>Values:</a:t>
            </a:r>
          </a:p>
          <a:p>
            <a:endParaRPr lang="en-US" sz="1300" dirty="0"/>
          </a:p>
          <a:p>
            <a:r>
              <a:rPr lang="en-US" sz="1300" dirty="0" smtClean="0"/>
              <a:t>Initial Assets:</a:t>
            </a:r>
          </a:p>
          <a:p>
            <a:endParaRPr lang="en-US" sz="1300" dirty="0"/>
          </a:p>
          <a:p>
            <a:r>
              <a:rPr lang="en-US" sz="1300" dirty="0" smtClean="0"/>
              <a:t>Initial Idea:</a:t>
            </a:r>
          </a:p>
          <a:p>
            <a:endParaRPr lang="en-US" sz="1300" dirty="0"/>
          </a:p>
        </p:txBody>
      </p:sp>
      <p:sp>
        <p:nvSpPr>
          <p:cNvPr id="15" name="TextBox 14"/>
          <p:cNvSpPr txBox="1"/>
          <p:nvPr/>
        </p:nvSpPr>
        <p:spPr>
          <a:xfrm>
            <a:off x="532228" y="3458304"/>
            <a:ext cx="150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Initial Market</a:t>
            </a:r>
            <a:endParaRPr lang="en-US" b="1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307145" y="3753720"/>
            <a:ext cx="1914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Who is your customer?</a:t>
            </a:r>
            <a:endParaRPr lang="en-US" sz="14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96125" y="4161684"/>
            <a:ext cx="136018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Beachhead:</a:t>
            </a:r>
          </a:p>
          <a:p>
            <a:endParaRPr lang="en-US" sz="1300" dirty="0"/>
          </a:p>
          <a:p>
            <a:r>
              <a:rPr lang="en-US" sz="1300" dirty="0" smtClean="0"/>
              <a:t>End User Profile:</a:t>
            </a:r>
          </a:p>
          <a:p>
            <a:endParaRPr lang="en-US" sz="1300" dirty="0"/>
          </a:p>
          <a:p>
            <a:r>
              <a:rPr lang="en-US" sz="1300" dirty="0" smtClean="0"/>
              <a:t>TAM:</a:t>
            </a:r>
          </a:p>
          <a:p>
            <a:endParaRPr lang="en-US" sz="1300" dirty="0"/>
          </a:p>
          <a:p>
            <a:r>
              <a:rPr lang="en-US" sz="1300" dirty="0" smtClean="0"/>
              <a:t>Persona:</a:t>
            </a:r>
          </a:p>
          <a:p>
            <a:endParaRPr lang="en-US" sz="1300" dirty="0"/>
          </a:p>
          <a:p>
            <a:r>
              <a:rPr lang="en-US" sz="1300" dirty="0" smtClean="0"/>
              <a:t>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 10 Customers:</a:t>
            </a:r>
          </a:p>
          <a:p>
            <a:endParaRPr lang="en-US" sz="1300" dirty="0"/>
          </a:p>
        </p:txBody>
      </p:sp>
      <p:sp>
        <p:nvSpPr>
          <p:cNvPr id="18" name="TextBox 17"/>
          <p:cNvSpPr txBox="1"/>
          <p:nvPr/>
        </p:nvSpPr>
        <p:spPr>
          <a:xfrm>
            <a:off x="2375094" y="152397"/>
            <a:ext cx="2419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/>
              <a:t>Competitive Advantage</a:t>
            </a:r>
            <a:endParaRPr lang="en-US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2396186" y="451390"/>
            <a:ext cx="24455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Why you?</a:t>
            </a:r>
            <a:endParaRPr lang="en-US" sz="14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46957" y="855777"/>
            <a:ext cx="1845955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Moats:</a:t>
            </a:r>
          </a:p>
          <a:p>
            <a:endParaRPr lang="en-US" sz="1300" dirty="0" smtClean="0"/>
          </a:p>
          <a:p>
            <a:endParaRPr lang="en-US" sz="1300" dirty="0" smtClean="0"/>
          </a:p>
          <a:p>
            <a:r>
              <a:rPr lang="en-US" sz="1300" dirty="0" smtClean="0"/>
              <a:t>Core:</a:t>
            </a:r>
          </a:p>
          <a:p>
            <a:endParaRPr lang="en-US" sz="1300" dirty="0" smtClean="0"/>
          </a:p>
          <a:p>
            <a:endParaRPr lang="en-US" sz="1300" dirty="0"/>
          </a:p>
          <a:p>
            <a:r>
              <a:rPr lang="en-US" sz="1300" dirty="0" smtClean="0"/>
              <a:t>Competitive Positioning:</a:t>
            </a:r>
          </a:p>
          <a:p>
            <a:endParaRPr lang="en-US" sz="1300" dirty="0"/>
          </a:p>
          <a:p>
            <a:endParaRPr lang="en-US" sz="1300" dirty="0" smtClean="0"/>
          </a:p>
          <a:p>
            <a:endParaRPr lang="en-US" sz="1300" dirty="0"/>
          </a:p>
        </p:txBody>
      </p:sp>
      <p:sp>
        <p:nvSpPr>
          <p:cNvPr id="21" name="TextBox 20"/>
          <p:cNvSpPr txBox="1"/>
          <p:nvPr/>
        </p:nvSpPr>
        <p:spPr>
          <a:xfrm>
            <a:off x="2783066" y="3458304"/>
            <a:ext cx="1581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Value Creation</a:t>
            </a:r>
            <a:endParaRPr lang="en-US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487643" y="3753720"/>
            <a:ext cx="2266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What can you do for you customer?</a:t>
            </a:r>
            <a:endParaRPr lang="en-US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2346963" y="4161684"/>
            <a:ext cx="170803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Use Case:</a:t>
            </a:r>
          </a:p>
          <a:p>
            <a:endParaRPr lang="en-US" sz="1300" dirty="0"/>
          </a:p>
          <a:p>
            <a:r>
              <a:rPr lang="en-US" sz="1300" dirty="0" smtClean="0"/>
              <a:t>Prod Description:</a:t>
            </a:r>
          </a:p>
          <a:p>
            <a:endParaRPr lang="en-US" sz="1300" dirty="0" smtClean="0"/>
          </a:p>
          <a:p>
            <a:endParaRPr lang="en-US" sz="1300" dirty="0"/>
          </a:p>
          <a:p>
            <a:r>
              <a:rPr lang="en-US" sz="1300" dirty="0" smtClean="0"/>
              <a:t>Problem Being Solved:</a:t>
            </a:r>
          </a:p>
          <a:p>
            <a:endParaRPr lang="en-US" sz="1300" dirty="0"/>
          </a:p>
          <a:p>
            <a:r>
              <a:rPr lang="en-US" sz="1300" dirty="0" smtClean="0"/>
              <a:t>Quant. Value Prop.:</a:t>
            </a:r>
          </a:p>
          <a:p>
            <a:endParaRPr lang="en-US" sz="1300" dirty="0"/>
          </a:p>
          <a:p>
            <a:endParaRPr lang="en-US" sz="13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2400" y="152399"/>
            <a:ext cx="248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Customer Acquisition</a:t>
            </a:r>
            <a:endParaRPr lang="en-US" b="1" u="sng" dirty="0"/>
          </a:p>
        </p:txBody>
      </p:sp>
      <p:sp>
        <p:nvSpPr>
          <p:cNvPr id="25" name="TextBox 24"/>
          <p:cNvSpPr txBox="1"/>
          <p:nvPr/>
        </p:nvSpPr>
        <p:spPr>
          <a:xfrm>
            <a:off x="4894765" y="435498"/>
            <a:ext cx="2418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How does your customer acquire your product?</a:t>
            </a:r>
            <a:endParaRPr lang="en-US" sz="14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36939" y="897983"/>
            <a:ext cx="21800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DMU:</a:t>
            </a:r>
          </a:p>
          <a:p>
            <a:endParaRPr lang="en-US" sz="1300" dirty="0"/>
          </a:p>
          <a:p>
            <a:r>
              <a:rPr lang="en-US" sz="1300" dirty="0" smtClean="0"/>
              <a:t>Process to Acquire Customer:</a:t>
            </a:r>
          </a:p>
          <a:p>
            <a:endParaRPr lang="en-US" sz="1300" dirty="0"/>
          </a:p>
          <a:p>
            <a:r>
              <a:rPr lang="en-US" sz="1300" dirty="0" smtClean="0"/>
              <a:t>Windows of Opportunity:</a:t>
            </a:r>
          </a:p>
          <a:p>
            <a:endParaRPr lang="en-US" sz="1300" dirty="0"/>
          </a:p>
          <a:p>
            <a:r>
              <a:rPr lang="en-US" sz="1300" dirty="0" smtClean="0"/>
              <a:t>Possible Triggers:</a:t>
            </a:r>
          </a:p>
          <a:p>
            <a:endParaRPr lang="en-US" sz="1300" dirty="0"/>
          </a:p>
        </p:txBody>
      </p:sp>
      <p:sp>
        <p:nvSpPr>
          <p:cNvPr id="27" name="TextBox 26"/>
          <p:cNvSpPr txBox="1"/>
          <p:nvPr/>
        </p:nvSpPr>
        <p:spPr>
          <a:xfrm>
            <a:off x="7358179" y="152397"/>
            <a:ext cx="2439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Overall Economics</a:t>
            </a:r>
            <a:endParaRPr lang="en-US" b="1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7349585" y="447815"/>
            <a:ext cx="244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Does your product make money at a company level?</a:t>
            </a:r>
            <a:endParaRPr lang="en-US" sz="14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312856" y="912049"/>
            <a:ext cx="219021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Est. R&amp;D Exp.:</a:t>
            </a:r>
          </a:p>
          <a:p>
            <a:endParaRPr lang="en-US" sz="1300" dirty="0"/>
          </a:p>
          <a:p>
            <a:r>
              <a:rPr lang="en-US" sz="1300" dirty="0" smtClean="0"/>
              <a:t>Est. G&amp;A Exp.:</a:t>
            </a:r>
          </a:p>
          <a:p>
            <a:endParaRPr lang="en-US" sz="1300" dirty="0"/>
          </a:p>
          <a:p>
            <a:r>
              <a:rPr lang="en-US" sz="1300" dirty="0" smtClean="0"/>
              <a:t>LTV/COCA Ratio High Enough:</a:t>
            </a:r>
          </a:p>
          <a:p>
            <a:endParaRPr lang="en-US" sz="1300" dirty="0"/>
          </a:p>
        </p:txBody>
      </p:sp>
      <p:sp>
        <p:nvSpPr>
          <p:cNvPr id="30" name="TextBox 29"/>
          <p:cNvSpPr txBox="1"/>
          <p:nvPr/>
        </p:nvSpPr>
        <p:spPr>
          <a:xfrm>
            <a:off x="9835665" y="152397"/>
            <a:ext cx="221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Design &amp; Build</a:t>
            </a:r>
            <a:endParaRPr lang="en-US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9835664" y="433746"/>
            <a:ext cx="2213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How do you produce the product?</a:t>
            </a:r>
            <a:endParaRPr lang="en-US" sz="1400" b="1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9802839" y="855777"/>
            <a:ext cx="169084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ID Key Assumptions:</a:t>
            </a:r>
          </a:p>
          <a:p>
            <a:endParaRPr lang="en-US" sz="1300" dirty="0"/>
          </a:p>
          <a:p>
            <a:r>
              <a:rPr lang="en-US" sz="1300" dirty="0" smtClean="0"/>
              <a:t>Test Key Assumptions:</a:t>
            </a:r>
          </a:p>
          <a:p>
            <a:endParaRPr lang="en-US" sz="1300" dirty="0"/>
          </a:p>
          <a:p>
            <a:r>
              <a:rPr lang="en-US" sz="1300" dirty="0" smtClean="0"/>
              <a:t>MVBP:</a:t>
            </a:r>
          </a:p>
          <a:p>
            <a:endParaRPr lang="en-US" sz="1300" dirty="0"/>
          </a:p>
          <a:p>
            <a:r>
              <a:rPr lang="en-US" sz="1300" dirty="0" smtClean="0"/>
              <a:t>Tracking Metrics:</a:t>
            </a:r>
          </a:p>
          <a:p>
            <a:endParaRPr lang="en-US" sz="1300" dirty="0"/>
          </a:p>
        </p:txBody>
      </p:sp>
      <p:sp>
        <p:nvSpPr>
          <p:cNvPr id="33" name="TextBox 32"/>
          <p:cNvSpPr txBox="1"/>
          <p:nvPr/>
        </p:nvSpPr>
        <p:spPr>
          <a:xfrm>
            <a:off x="4794734" y="3458306"/>
            <a:ext cx="246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Product Unit Economics</a:t>
            </a:r>
            <a:endParaRPr lang="en-US" b="1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4852401" y="3722299"/>
            <a:ext cx="248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Can you make money at the product level?</a:t>
            </a:r>
            <a:endParaRPr lang="en-US" sz="140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822872" y="4203890"/>
            <a:ext cx="172489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Biz Model:</a:t>
            </a:r>
          </a:p>
          <a:p>
            <a:endParaRPr lang="en-US" sz="1300" dirty="0"/>
          </a:p>
          <a:p>
            <a:r>
              <a:rPr lang="en-US" sz="1300" dirty="0" smtClean="0"/>
              <a:t>Est. Pricing:</a:t>
            </a:r>
          </a:p>
          <a:p>
            <a:endParaRPr lang="en-US" sz="1300" dirty="0"/>
          </a:p>
          <a:p>
            <a:r>
              <a:rPr lang="en-US" sz="1300" dirty="0" smtClean="0"/>
              <a:t>Short Term - LTV:</a:t>
            </a:r>
          </a:p>
          <a:p>
            <a:r>
              <a:rPr lang="en-US" sz="1300" dirty="0" smtClean="0"/>
              <a:t>Short Term – COCA:</a:t>
            </a:r>
          </a:p>
          <a:p>
            <a:r>
              <a:rPr lang="en-US" sz="1300" dirty="0" smtClean="0"/>
              <a:t>Medium Term - LTV:</a:t>
            </a:r>
          </a:p>
          <a:p>
            <a:r>
              <a:rPr lang="en-US" sz="1300" dirty="0" smtClean="0"/>
              <a:t>Medium Term – COCA:</a:t>
            </a:r>
          </a:p>
          <a:p>
            <a:r>
              <a:rPr lang="en-US" sz="1300" dirty="0" smtClean="0"/>
              <a:t>Long Term – LTV:</a:t>
            </a:r>
          </a:p>
          <a:p>
            <a:r>
              <a:rPr lang="en-US" sz="1300" dirty="0" smtClean="0"/>
              <a:t>Long Term – COCA</a:t>
            </a:r>
            <a:r>
              <a:rPr lang="en-US" sz="1300" dirty="0" smtClean="0"/>
              <a:t>:</a:t>
            </a:r>
            <a:endParaRPr lang="en-US" sz="1300" dirty="0"/>
          </a:p>
        </p:txBody>
      </p:sp>
      <p:sp>
        <p:nvSpPr>
          <p:cNvPr id="36" name="TextBox 35"/>
          <p:cNvSpPr txBox="1"/>
          <p:nvPr/>
        </p:nvSpPr>
        <p:spPr>
          <a:xfrm>
            <a:off x="7336301" y="3458304"/>
            <a:ext cx="2489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Sales</a:t>
            </a:r>
            <a:endParaRPr lang="en-US" b="1" u="sng" dirty="0"/>
          </a:p>
        </p:txBody>
      </p:sp>
      <p:sp>
        <p:nvSpPr>
          <p:cNvPr id="37" name="TextBox 36"/>
          <p:cNvSpPr txBox="1"/>
          <p:nvPr/>
        </p:nvSpPr>
        <p:spPr>
          <a:xfrm>
            <a:off x="7336302" y="3767162"/>
            <a:ext cx="2448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How do you sell your product?</a:t>
            </a:r>
            <a:endParaRPr lang="en-US" sz="1400" b="1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7298784" y="4161684"/>
            <a:ext cx="184499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Preferred Sales Channel:</a:t>
            </a:r>
          </a:p>
          <a:p>
            <a:endParaRPr lang="en-US" sz="1300" dirty="0"/>
          </a:p>
          <a:p>
            <a:r>
              <a:rPr lang="en-US" sz="1300" dirty="0" smtClean="0"/>
              <a:t>Sales Funnel:</a:t>
            </a:r>
          </a:p>
          <a:p>
            <a:endParaRPr lang="en-US" sz="1300" dirty="0"/>
          </a:p>
          <a:p>
            <a:r>
              <a:rPr lang="en-US" sz="1300" dirty="0" smtClean="0"/>
              <a:t>Short Term Mix:</a:t>
            </a:r>
          </a:p>
          <a:p>
            <a:endParaRPr lang="en-US" sz="1300" dirty="0"/>
          </a:p>
          <a:p>
            <a:r>
              <a:rPr lang="en-US" sz="1300" dirty="0" smtClean="0"/>
              <a:t>Medium Term Mix:</a:t>
            </a:r>
          </a:p>
          <a:p>
            <a:endParaRPr lang="en-US" sz="1300" dirty="0"/>
          </a:p>
          <a:p>
            <a:r>
              <a:rPr lang="en-US" sz="1300" dirty="0" smtClean="0"/>
              <a:t>Long Term Mix:</a:t>
            </a:r>
          </a:p>
          <a:p>
            <a:endParaRPr lang="en-US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9835664" y="3458309"/>
            <a:ext cx="2213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Scaling</a:t>
            </a:r>
            <a:endParaRPr lang="en-US" b="1" u="sng" dirty="0"/>
          </a:p>
        </p:txBody>
      </p:sp>
      <p:sp>
        <p:nvSpPr>
          <p:cNvPr id="40" name="TextBox 39"/>
          <p:cNvSpPr txBox="1"/>
          <p:nvPr/>
        </p:nvSpPr>
        <p:spPr>
          <a:xfrm>
            <a:off x="9802840" y="3741403"/>
            <a:ext cx="2282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i="1" dirty="0" smtClean="0"/>
              <a:t>How do you scale your business?</a:t>
            </a:r>
            <a:endParaRPr lang="en-US" sz="1400" b="1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9788769" y="4161689"/>
            <a:ext cx="225965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Prod. Plan for Beachhead:</a:t>
            </a:r>
          </a:p>
          <a:p>
            <a:endParaRPr lang="en-US" sz="1300" dirty="0"/>
          </a:p>
          <a:p>
            <a:r>
              <a:rPr lang="en-US" sz="1300" dirty="0" smtClean="0"/>
              <a:t>Next Market:</a:t>
            </a:r>
          </a:p>
          <a:p>
            <a:endParaRPr lang="en-US" sz="1300" dirty="0"/>
          </a:p>
          <a:p>
            <a:r>
              <a:rPr lang="en-US" sz="1300" dirty="0" smtClean="0"/>
              <a:t>Prod. Plan beyond Beachhead:</a:t>
            </a:r>
          </a:p>
          <a:p>
            <a:endParaRPr lang="en-US" sz="1300" dirty="0"/>
          </a:p>
          <a:p>
            <a:r>
              <a:rPr lang="en-US" sz="1300" dirty="0" smtClean="0"/>
              <a:t>Follow-on TAM:</a:t>
            </a:r>
          </a:p>
          <a:p>
            <a:endParaRPr lang="en-US" sz="1300" dirty="0"/>
          </a:p>
        </p:txBody>
      </p:sp>
      <p:sp>
        <p:nvSpPr>
          <p:cNvPr id="42" name="Down Arrow 41"/>
          <p:cNvSpPr/>
          <p:nvPr/>
        </p:nvSpPr>
        <p:spPr>
          <a:xfrm>
            <a:off x="943115" y="3362180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16200000">
            <a:off x="1995850" y="5062026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own Arrow 43"/>
          <p:cNvSpPr/>
          <p:nvPr/>
        </p:nvSpPr>
        <p:spPr>
          <a:xfrm flipV="1">
            <a:off x="3121262" y="3373902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16200000">
            <a:off x="4485824" y="1939000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5737857" y="3373902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Down Arrow 46"/>
          <p:cNvSpPr/>
          <p:nvPr/>
        </p:nvSpPr>
        <p:spPr>
          <a:xfrm rot="16200000">
            <a:off x="9451732" y="1854589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own Arrow 47"/>
          <p:cNvSpPr/>
          <p:nvPr/>
        </p:nvSpPr>
        <p:spPr>
          <a:xfrm>
            <a:off x="10577143" y="3345765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Down Arrow 48"/>
          <p:cNvSpPr/>
          <p:nvPr/>
        </p:nvSpPr>
        <p:spPr>
          <a:xfrm flipV="1">
            <a:off x="8185637" y="3373900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 rot="16200000">
            <a:off x="6947678" y="4316439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Down Arrow 51"/>
          <p:cNvSpPr/>
          <p:nvPr/>
        </p:nvSpPr>
        <p:spPr>
          <a:xfrm rot="5400000">
            <a:off x="6917200" y="5650526"/>
            <a:ext cx="714386" cy="15422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33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264</Words>
  <Application>Microsoft Office PowerPoint</Application>
  <PresentationFormat>Widescreen</PresentationFormat>
  <Paragraphs>109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MIT Sloan School of Management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Sloan Technology Services</dc:creator>
  <cp:lastModifiedBy>Sloan Technology Services</cp:lastModifiedBy>
  <cp:revision>14</cp:revision>
  <dcterms:created xsi:type="dcterms:W3CDTF">2016-09-05T16:07:37Z</dcterms:created>
  <dcterms:modified xsi:type="dcterms:W3CDTF">2016-11-26T18:01:44Z</dcterms:modified>
</cp:coreProperties>
</file>